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48" r:id="rId34"/>
    <p:sldId id="350" r:id="rId35"/>
    <p:sldId id="349" r:id="rId36"/>
    <p:sldId id="361" r:id="rId37"/>
    <p:sldId id="362" r:id="rId38"/>
    <p:sldId id="363" r:id="rId39"/>
    <p:sldId id="351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4660"/>
  </p:normalViewPr>
  <p:slideViewPr>
    <p:cSldViewPr>
      <p:cViewPr varScale="1">
        <p:scale>
          <a:sx n="73" d="100"/>
          <a:sy n="73" d="100"/>
        </p:scale>
        <p:origin x="-1046" y="-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Seq2seq with self-attention</a:t>
            </a:r>
            <a:br>
              <a:rPr lang="en-US" altLang="zh-TW" dirty="0" smtClean="0"/>
            </a:br>
            <a:r>
              <a:rPr lang="en-US" altLang="zh-TW" dirty="0" smtClean="0"/>
              <a:t>(Transformer)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757245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48680"/>
            <a:ext cx="7488832" cy="5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83898"/>
            <a:ext cx="7873831" cy="586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773169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6672"/>
            <a:ext cx="7762246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7776864" cy="577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704856" cy="5773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848872" cy="586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92695"/>
            <a:ext cx="7416824" cy="550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920880" cy="5929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92696"/>
            <a:ext cx="4752528" cy="50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476672"/>
            <a:ext cx="8090099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79"/>
            <a:ext cx="7776864" cy="5710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03148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8424936" cy="637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8639832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8197894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476672"/>
            <a:ext cx="8079841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823558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7992888" cy="592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7872165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476672"/>
            <a:ext cx="784162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7667811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7920880" cy="591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732234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7874981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48680"/>
            <a:ext cx="7776864" cy="577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48680"/>
            <a:ext cx="7560840" cy="571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8640"/>
            <a:ext cx="821941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8640"/>
            <a:ext cx="8250725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5"/>
            <a:ext cx="8280920" cy="609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0"/>
            <a:ext cx="8336879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8039081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920880" cy="564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35120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00659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774752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joshhu\Desktop\0_OxVu65TDn_tryzL4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32656"/>
            <a:ext cx="6768752" cy="5990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136904" cy="6077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4664"/>
            <a:ext cx="550533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6264696" cy="609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7697126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8360067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280437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476672"/>
            <a:ext cx="8148331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858161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8365092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8280920" cy="592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409037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055345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00600"/>
          </a:xfrm>
        </p:spPr>
        <p:txBody>
          <a:bodyPr>
            <a:noAutofit/>
          </a:bodyPr>
          <a:lstStyle/>
          <a:p>
            <a:r>
              <a:rPr lang="zh-TW" altLang="en-US" sz="2400" dirty="0" smtClean="0"/>
              <a:t>自注意層（</a:t>
            </a:r>
            <a:r>
              <a:rPr lang="en-US" altLang="zh-TW" sz="2400" dirty="0" smtClean="0"/>
              <a:t>Self-Attention Layer</a:t>
            </a:r>
            <a:r>
              <a:rPr lang="zh-TW" altLang="en-US" sz="2400" dirty="0" smtClean="0"/>
              <a:t>）跟 </a:t>
            </a:r>
            <a:r>
              <a:rPr lang="en-US" altLang="zh-TW" sz="2400" dirty="0" smtClean="0"/>
              <a:t>RNN </a:t>
            </a:r>
            <a:r>
              <a:rPr lang="zh-TW" altLang="en-US" sz="2400" dirty="0" smtClean="0"/>
              <a:t>一樣，輸入是一個序列，輸出一個序列。但是該層可以平行計算，且輸出序列中的每個向量都已經看了整個序列的資訊。</a:t>
            </a:r>
          </a:p>
          <a:p>
            <a:r>
              <a:rPr lang="zh-TW" altLang="en-US" sz="2400" dirty="0" smtClean="0"/>
              <a:t>自注意層將輸入序列 </a:t>
            </a:r>
            <a:r>
              <a:rPr lang="en-US" altLang="zh-TW" sz="2400" dirty="0" smtClean="0"/>
              <a:t>I </a:t>
            </a:r>
            <a:r>
              <a:rPr lang="zh-TW" altLang="en-US" sz="2400" dirty="0" smtClean="0"/>
              <a:t>裡頭的每個位置的向量 </a:t>
            </a:r>
            <a:r>
              <a:rPr lang="en-US" altLang="zh-TW" sz="2400" dirty="0" err="1" smtClean="0"/>
              <a:t>i</a:t>
            </a:r>
            <a:r>
              <a:rPr lang="en-US" altLang="zh-TW" sz="2400" dirty="0" smtClean="0"/>
              <a:t> </a:t>
            </a:r>
            <a:r>
              <a:rPr lang="zh-TW" altLang="en-US" sz="2400" dirty="0" smtClean="0"/>
              <a:t>透過 </a:t>
            </a:r>
            <a:r>
              <a:rPr lang="en-US" altLang="zh-TW" sz="2400" dirty="0" smtClean="0"/>
              <a:t>3 </a:t>
            </a:r>
            <a:r>
              <a:rPr lang="zh-TW" altLang="en-US" sz="2400" dirty="0" smtClean="0"/>
              <a:t>個線性轉換分別變成 </a:t>
            </a:r>
            <a:r>
              <a:rPr lang="en-US" altLang="zh-TW" sz="2400" dirty="0" smtClean="0"/>
              <a:t>3 </a:t>
            </a:r>
            <a:r>
              <a:rPr lang="zh-TW" altLang="en-US" sz="2400" dirty="0" smtClean="0"/>
              <a:t>個向量：</a:t>
            </a:r>
            <a:r>
              <a:rPr lang="en-US" altLang="zh-TW" sz="2400" dirty="0" smtClean="0"/>
              <a:t>q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k </a:t>
            </a:r>
            <a:r>
              <a:rPr lang="zh-TW" altLang="en-US" sz="2400" dirty="0" smtClean="0"/>
              <a:t>和 </a:t>
            </a:r>
            <a:r>
              <a:rPr lang="en-US" altLang="zh-TW" sz="2400" dirty="0" smtClean="0"/>
              <a:t>v</a:t>
            </a:r>
            <a:r>
              <a:rPr lang="zh-TW" altLang="en-US" sz="2400" dirty="0" smtClean="0"/>
              <a:t>，並將每個位置的 </a:t>
            </a:r>
            <a:r>
              <a:rPr lang="en-US" altLang="zh-TW" sz="2400" dirty="0" smtClean="0"/>
              <a:t>q </a:t>
            </a:r>
            <a:r>
              <a:rPr lang="zh-TW" altLang="en-US" sz="2400" dirty="0" smtClean="0"/>
              <a:t>拿去跟序列中其他位置的 </a:t>
            </a:r>
            <a:r>
              <a:rPr lang="en-US" altLang="zh-TW" sz="2400" dirty="0" smtClean="0"/>
              <a:t>k </a:t>
            </a:r>
            <a:r>
              <a:rPr lang="zh-TW" altLang="en-US" sz="2400" dirty="0" smtClean="0"/>
              <a:t>做匹配，算出匹配程度後利用 </a:t>
            </a:r>
            <a:r>
              <a:rPr lang="en-US" altLang="zh-TW" sz="2400" dirty="0" err="1" smtClean="0"/>
              <a:t>softmax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層取得介於 </a:t>
            </a:r>
            <a:r>
              <a:rPr lang="en-US" altLang="zh-TW" sz="2400" dirty="0" smtClean="0"/>
              <a:t>0 </a:t>
            </a:r>
            <a:r>
              <a:rPr lang="zh-TW" altLang="en-US" sz="2400" dirty="0" smtClean="0"/>
              <a:t>到 </a:t>
            </a:r>
            <a:r>
              <a:rPr lang="en-US" altLang="zh-TW" sz="2400" dirty="0" smtClean="0"/>
              <a:t>1 </a:t>
            </a:r>
            <a:r>
              <a:rPr lang="zh-TW" altLang="en-US" sz="2400" dirty="0" smtClean="0"/>
              <a:t>之間的權重值，並以此權重跟每個位置的 </a:t>
            </a:r>
            <a:r>
              <a:rPr lang="en-US" altLang="zh-TW" sz="2400" dirty="0" smtClean="0"/>
              <a:t>v </a:t>
            </a:r>
            <a:r>
              <a:rPr lang="zh-TW" altLang="en-US" sz="2400" dirty="0" smtClean="0"/>
              <a:t>作加權平均，最後取得該位置的輸出向量 </a:t>
            </a:r>
            <a:r>
              <a:rPr lang="en-US" altLang="zh-TW" sz="2400" dirty="0" smtClean="0"/>
              <a:t>o</a:t>
            </a:r>
            <a:r>
              <a:rPr lang="zh-TW" altLang="en-US" sz="2400" dirty="0" smtClean="0"/>
              <a:t>。全部位置的輸出向量可以同時平行計算，最後輸出序列 </a:t>
            </a:r>
            <a:r>
              <a:rPr lang="en-US" altLang="zh-TW" sz="2400" dirty="0" smtClean="0"/>
              <a:t>O</a:t>
            </a:r>
            <a:r>
              <a:rPr lang="zh-TW" altLang="en-US" sz="2400" dirty="0" smtClean="0"/>
              <a:t>。</a:t>
            </a:r>
          </a:p>
          <a:p>
            <a:r>
              <a:rPr lang="zh-TW" altLang="en-US" sz="2400" dirty="0" smtClean="0"/>
              <a:t>計算匹配程度（注意）的方法不只一種，只要能吃進 </a:t>
            </a:r>
            <a:r>
              <a:rPr lang="en-US" altLang="zh-TW" sz="2400" dirty="0" smtClean="0"/>
              <a:t>2 </a:t>
            </a:r>
            <a:r>
              <a:rPr lang="zh-TW" altLang="en-US" sz="2400" dirty="0" smtClean="0"/>
              <a:t>個向量並吐出一個數值即可。但在 </a:t>
            </a:r>
            <a:r>
              <a:rPr lang="en-US" altLang="zh-TW" sz="2400" dirty="0" smtClean="0"/>
              <a:t>Transformer </a:t>
            </a:r>
            <a:r>
              <a:rPr lang="zh-TW" altLang="en-US" sz="2400" dirty="0" smtClean="0"/>
              <a:t>論文原文是將 </a:t>
            </a:r>
            <a:r>
              <a:rPr lang="en-US" altLang="zh-TW" sz="2400" dirty="0" smtClean="0"/>
              <a:t>2 </a:t>
            </a:r>
            <a:r>
              <a:rPr lang="zh-TW" altLang="en-US" sz="2400" dirty="0" smtClean="0"/>
              <a:t>向量做 </a:t>
            </a:r>
            <a:r>
              <a:rPr lang="en-US" altLang="zh-TW" sz="2400" dirty="0" smtClean="0"/>
              <a:t>dot product </a:t>
            </a:r>
            <a:r>
              <a:rPr lang="zh-TW" altLang="en-US" sz="2400" dirty="0" smtClean="0"/>
              <a:t>算匹配程度。</a:t>
            </a:r>
          </a:p>
          <a:p>
            <a:endParaRPr lang="zh-TW" altLang="en-US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00600"/>
          </a:xfrm>
        </p:spPr>
        <p:txBody>
          <a:bodyPr>
            <a:noAutofit/>
          </a:bodyPr>
          <a:lstStyle/>
          <a:p>
            <a:r>
              <a:rPr lang="zh-TW" altLang="en-US" sz="2400" dirty="0" smtClean="0"/>
              <a:t>我們可以透過大量矩陣運算以及 </a:t>
            </a:r>
            <a:r>
              <a:rPr lang="en-US" altLang="zh-TW" sz="2400" dirty="0" smtClean="0"/>
              <a:t>GPU </a:t>
            </a:r>
            <a:r>
              <a:rPr lang="zh-TW" altLang="en-US" sz="2400" dirty="0" smtClean="0"/>
              <a:t>將概念 </a:t>
            </a:r>
            <a:r>
              <a:rPr lang="en-US" altLang="zh-TW" sz="2400" dirty="0" smtClean="0"/>
              <a:t>2 </a:t>
            </a:r>
            <a:r>
              <a:rPr lang="zh-TW" altLang="en-US" sz="2400" dirty="0" smtClean="0"/>
              <a:t>提到的注意力機制的計算全部平行化，加快訓練效率（也是本文實作的重點）。</a:t>
            </a:r>
          </a:p>
          <a:p>
            <a:r>
              <a:rPr lang="zh-TW" altLang="en-US" sz="2400" dirty="0" smtClean="0"/>
              <a:t>多頭注意力機制（</a:t>
            </a:r>
            <a:r>
              <a:rPr lang="en-US" altLang="zh-TW" sz="2400" dirty="0" smtClean="0"/>
              <a:t>Multi-head Attention</a:t>
            </a:r>
            <a:r>
              <a:rPr lang="zh-TW" altLang="en-US" sz="2400" dirty="0" smtClean="0"/>
              <a:t>）是將輸入序列中的每個位置的 </a:t>
            </a:r>
            <a:r>
              <a:rPr lang="en-US" altLang="zh-TW" sz="2400" dirty="0" smtClean="0"/>
              <a:t>q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k </a:t>
            </a:r>
            <a:r>
              <a:rPr lang="zh-TW" altLang="en-US" sz="2400" dirty="0" smtClean="0"/>
              <a:t>和 </a:t>
            </a:r>
            <a:r>
              <a:rPr lang="en-US" altLang="zh-TW" sz="2400" dirty="0" smtClean="0"/>
              <a:t>v </a:t>
            </a:r>
            <a:r>
              <a:rPr lang="zh-TW" altLang="en-US" sz="2400" dirty="0" smtClean="0"/>
              <a:t>切割成多個 </a:t>
            </a:r>
            <a:r>
              <a:rPr lang="en-US" altLang="zh-TW" sz="2400" dirty="0" err="1" smtClean="0"/>
              <a:t>qi</a:t>
            </a:r>
            <a:r>
              <a:rPr lang="zh-TW" altLang="en-US" sz="2400" dirty="0" smtClean="0"/>
              <a:t>、</a:t>
            </a:r>
            <a:r>
              <a:rPr lang="en-US" altLang="zh-TW" sz="2400" dirty="0" err="1" smtClean="0"/>
              <a:t>ki</a:t>
            </a:r>
            <a:r>
              <a:rPr lang="en-US" altLang="zh-TW" sz="2400" dirty="0" smtClean="0"/>
              <a:t> </a:t>
            </a:r>
            <a:r>
              <a:rPr lang="zh-TW" altLang="en-US" sz="2400" dirty="0" smtClean="0"/>
              <a:t>和 </a:t>
            </a:r>
            <a:r>
              <a:rPr lang="en-US" altLang="zh-TW" sz="2400" dirty="0" smtClean="0"/>
              <a:t>vi </a:t>
            </a:r>
            <a:r>
              <a:rPr lang="zh-TW" altLang="en-US" sz="2400" dirty="0" smtClean="0"/>
              <a:t>再分別各自進行注意力機制。各自處理完以後把所有結果串接並視情況降維。這樣的好處是能讓各個 </a:t>
            </a:r>
            <a:r>
              <a:rPr lang="en-US" altLang="zh-TW" sz="2400" dirty="0" smtClean="0"/>
              <a:t>head </a:t>
            </a:r>
            <a:r>
              <a:rPr lang="zh-TW" altLang="en-US" sz="2400" dirty="0" smtClean="0"/>
              <a:t>各司其職，學會關注序列中不同位置在不同 </a:t>
            </a:r>
            <a:r>
              <a:rPr lang="en-US" altLang="zh-TW" sz="2400" dirty="0" err="1" smtClean="0"/>
              <a:t>representaton</a:t>
            </a:r>
            <a:r>
              <a:rPr lang="en-US" altLang="zh-TW" sz="2400" dirty="0" smtClean="0"/>
              <a:t> spaces </a:t>
            </a:r>
            <a:r>
              <a:rPr lang="zh-TW" altLang="en-US" sz="2400" dirty="0" smtClean="0"/>
              <a:t>的資訊。</a:t>
            </a:r>
          </a:p>
          <a:p>
            <a:r>
              <a:rPr lang="zh-TW" altLang="en-US" sz="2400" dirty="0" smtClean="0"/>
              <a:t>自注意力機制這樣的計算的好處是「天涯若比鄰」：序列中每個位置都可以在 </a:t>
            </a:r>
            <a:r>
              <a:rPr lang="en-US" altLang="zh-TW" sz="2400" dirty="0" smtClean="0"/>
              <a:t>O(1) </a:t>
            </a:r>
            <a:r>
              <a:rPr lang="zh-TW" altLang="en-US" sz="2400" dirty="0" smtClean="0"/>
              <a:t>的距離內關注任一其他位置的資訊，運算效率較雙向 </a:t>
            </a:r>
            <a:r>
              <a:rPr lang="en-US" altLang="zh-TW" sz="2400" dirty="0" smtClean="0"/>
              <a:t>RNN </a:t>
            </a:r>
            <a:r>
              <a:rPr lang="zh-TW" altLang="en-US" sz="2400" dirty="0" smtClean="0"/>
              <a:t>優秀。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00600"/>
          </a:xfrm>
        </p:spPr>
        <p:txBody>
          <a:bodyPr>
            <a:noAutofit/>
          </a:bodyPr>
          <a:lstStyle/>
          <a:p>
            <a:r>
              <a:rPr lang="zh-TW" altLang="en-US" sz="2400" dirty="0" smtClean="0"/>
              <a:t>自注意層可以取代 </a:t>
            </a:r>
            <a:r>
              <a:rPr lang="en-US" altLang="zh-TW" sz="2400" dirty="0" smtClean="0"/>
              <a:t>Seq2Seq </a:t>
            </a:r>
            <a:r>
              <a:rPr lang="zh-TW" altLang="en-US" sz="2400" dirty="0" smtClean="0"/>
              <a:t>模型裡頭以 </a:t>
            </a:r>
            <a:r>
              <a:rPr lang="en-US" altLang="zh-TW" sz="2400" dirty="0" smtClean="0"/>
              <a:t>RNN </a:t>
            </a:r>
            <a:r>
              <a:rPr lang="zh-TW" altLang="en-US" sz="2400" dirty="0" smtClean="0"/>
              <a:t>為基礎的 </a:t>
            </a:r>
            <a:r>
              <a:rPr lang="en-US" altLang="zh-TW" sz="2400" dirty="0" smtClean="0"/>
              <a:t>Encoder / Decoder</a:t>
            </a:r>
            <a:r>
              <a:rPr lang="zh-TW" altLang="en-US" sz="2400" dirty="0" smtClean="0"/>
              <a:t>，而實際上全部替換掉後就（大致上）是 </a:t>
            </a:r>
            <a:r>
              <a:rPr lang="en-US" altLang="zh-TW" sz="2400" dirty="0" smtClean="0"/>
              <a:t>Transformer</a:t>
            </a:r>
            <a:r>
              <a:rPr lang="zh-TW" altLang="en-US" sz="2400" dirty="0" smtClean="0"/>
              <a:t>。</a:t>
            </a:r>
          </a:p>
          <a:p>
            <a:r>
              <a:rPr lang="zh-TW" altLang="en-US" sz="2400" dirty="0" smtClean="0"/>
              <a:t>自注意力機制預設沒有「先後順序」的概念，而這也是為何其可以快速平行運算的原因。在進行如機器翻譯等序列生成任務時，我們需要額外加入位置編碼（</a:t>
            </a:r>
            <a:r>
              <a:rPr lang="en-US" altLang="zh-TW" sz="2400" dirty="0" smtClean="0"/>
              <a:t>Positioning Encoding</a:t>
            </a:r>
            <a:r>
              <a:rPr lang="zh-TW" altLang="en-US" sz="2400" dirty="0" smtClean="0"/>
              <a:t>）來加入順序資訊。而在 </a:t>
            </a:r>
            <a:r>
              <a:rPr lang="en-US" altLang="zh-TW" sz="2400" dirty="0" smtClean="0"/>
              <a:t>Transformer </a:t>
            </a:r>
            <a:r>
              <a:rPr lang="zh-TW" altLang="en-US" sz="2400" dirty="0" smtClean="0"/>
              <a:t>原論文中此值為手設而非訓練出來的模型權重。</a:t>
            </a:r>
          </a:p>
          <a:p>
            <a:r>
              <a:rPr lang="en-US" altLang="zh-TW" sz="2400" dirty="0" smtClean="0"/>
              <a:t>Transformer </a:t>
            </a:r>
            <a:r>
              <a:rPr lang="zh-TW" altLang="en-US" sz="2400" dirty="0" smtClean="0"/>
              <a:t>是一個 </a:t>
            </a:r>
            <a:r>
              <a:rPr lang="en-US" altLang="zh-TW" sz="2400" dirty="0" smtClean="0"/>
              <a:t>Seq2Seq </a:t>
            </a:r>
            <a:r>
              <a:rPr lang="zh-TW" altLang="en-US" sz="2400" dirty="0" smtClean="0"/>
              <a:t>模型，自然包含了 </a:t>
            </a:r>
            <a:r>
              <a:rPr lang="en-US" altLang="zh-TW" sz="2400" dirty="0" smtClean="0"/>
              <a:t>Encoder / Decoder</a:t>
            </a:r>
            <a:r>
              <a:rPr lang="zh-TW" altLang="en-US" sz="2400" dirty="0" smtClean="0"/>
              <a:t>，而 </a:t>
            </a:r>
            <a:r>
              <a:rPr lang="en-US" altLang="zh-TW" sz="2400" dirty="0" smtClean="0"/>
              <a:t>Encoder </a:t>
            </a:r>
            <a:r>
              <a:rPr lang="zh-TW" altLang="en-US" sz="2400" dirty="0" smtClean="0"/>
              <a:t>及 </a:t>
            </a:r>
            <a:r>
              <a:rPr lang="en-US" altLang="zh-TW" sz="2400" dirty="0" smtClean="0"/>
              <a:t>Decoder </a:t>
            </a:r>
            <a:r>
              <a:rPr lang="zh-TW" altLang="en-US" sz="2400" dirty="0" smtClean="0"/>
              <a:t>可以包含多層結構相同的 </a:t>
            </a:r>
            <a:r>
              <a:rPr lang="en-US" altLang="zh-TW" sz="2400" dirty="0" smtClean="0"/>
              <a:t>blocks</a:t>
            </a:r>
            <a:r>
              <a:rPr lang="zh-TW" altLang="en-US" sz="2400" dirty="0" smtClean="0"/>
              <a:t>，裡頭每層都會有 </a:t>
            </a:r>
            <a:r>
              <a:rPr lang="en-US" altLang="zh-TW" sz="2400" dirty="0" smtClean="0"/>
              <a:t>multi-head attention </a:t>
            </a:r>
            <a:r>
              <a:rPr lang="zh-TW" altLang="en-US" sz="2400" dirty="0" smtClean="0"/>
              <a:t>以及 </a:t>
            </a:r>
            <a:r>
              <a:rPr lang="en-US" altLang="zh-TW" sz="2400" dirty="0" smtClean="0"/>
              <a:t>Feed Forward Network</a:t>
            </a:r>
            <a:r>
              <a:rPr lang="zh-TW" altLang="en-US" sz="2400" dirty="0" smtClean="0"/>
              <a:t>。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重點回顧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00600"/>
          </a:xfrm>
        </p:spPr>
        <p:txBody>
          <a:bodyPr>
            <a:noAutofit/>
          </a:bodyPr>
          <a:lstStyle/>
          <a:p>
            <a:r>
              <a:rPr lang="zh-TW" altLang="en-US" sz="2400" dirty="0" smtClean="0"/>
              <a:t>在每個 </a:t>
            </a:r>
            <a:r>
              <a:rPr lang="en-US" altLang="zh-TW" sz="2400" dirty="0" smtClean="0"/>
              <a:t>Encoder / Decoder block </a:t>
            </a:r>
            <a:r>
              <a:rPr lang="zh-TW" altLang="en-US" sz="2400" dirty="0" smtClean="0"/>
              <a:t>裡頭，我們還會使用殘差連結（</a:t>
            </a:r>
            <a:r>
              <a:rPr lang="en-US" altLang="zh-TW" sz="2400" dirty="0" smtClean="0"/>
              <a:t>Residual Connection</a:t>
            </a:r>
            <a:r>
              <a:rPr lang="zh-TW" altLang="en-US" sz="2400" dirty="0" smtClean="0"/>
              <a:t>）以及 </a:t>
            </a:r>
            <a:r>
              <a:rPr lang="en-US" altLang="zh-TW" sz="2400" dirty="0" smtClean="0"/>
              <a:t>Layer Normalization</a:t>
            </a:r>
            <a:r>
              <a:rPr lang="zh-TW" altLang="en-US" sz="2400" dirty="0" smtClean="0"/>
              <a:t>。這些能幫助模型穩定訓練。</a:t>
            </a:r>
          </a:p>
          <a:p>
            <a:r>
              <a:rPr lang="en-US" altLang="zh-TW" sz="2400" dirty="0" smtClean="0"/>
              <a:t>Decoder </a:t>
            </a:r>
            <a:r>
              <a:rPr lang="zh-TW" altLang="en-US" sz="2400" dirty="0" smtClean="0"/>
              <a:t>在關注 </a:t>
            </a:r>
            <a:r>
              <a:rPr lang="en-US" altLang="zh-TW" sz="2400" dirty="0" smtClean="0"/>
              <a:t>Encoder </a:t>
            </a:r>
            <a:r>
              <a:rPr lang="zh-TW" altLang="en-US" sz="2400" dirty="0" smtClean="0"/>
              <a:t>輸出時會需要遮罩（</a:t>
            </a:r>
            <a:r>
              <a:rPr lang="en-US" altLang="zh-TW" sz="2400" dirty="0" smtClean="0"/>
              <a:t>mask</a:t>
            </a:r>
            <a:r>
              <a:rPr lang="zh-TW" altLang="en-US" sz="2400" dirty="0" smtClean="0"/>
              <a:t>）來避免看到未來資訊。我們後面會看到，事實上還會需要其他遮罩。</a:t>
            </a:r>
          </a:p>
          <a:p>
            <a:endParaRPr lang="zh-TW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620688"/>
            <a:ext cx="7516551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95344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7995591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7576591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305</Words>
  <Application>Microsoft Office PowerPoint</Application>
  <PresentationFormat>如螢幕大小 (4:3)</PresentationFormat>
  <Paragraphs>16</Paragraphs>
  <Slides>59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0" baseType="lpstr">
      <vt:lpstr>Office 佈景主題</vt:lpstr>
      <vt:lpstr>Seq2seq with self-attention (Transformer)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重點回顧</vt:lpstr>
      <vt:lpstr>重點回顧</vt:lpstr>
      <vt:lpstr>重點回顧</vt:lpstr>
      <vt:lpstr>重點回顧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joshhu</dc:creator>
  <cp:lastModifiedBy>joshhu</cp:lastModifiedBy>
  <cp:revision>40</cp:revision>
  <dcterms:created xsi:type="dcterms:W3CDTF">2020-05-13T14:51:14Z</dcterms:created>
  <dcterms:modified xsi:type="dcterms:W3CDTF">2020-06-16T14:00:01Z</dcterms:modified>
</cp:coreProperties>
</file>